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436" r:id="rId3"/>
    <p:sldId id="419" r:id="rId4"/>
    <p:sldId id="420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3" r:id="rId15"/>
    <p:sldId id="435" r:id="rId16"/>
    <p:sldId id="43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4966"/>
  </p:normalViewPr>
  <p:slideViewPr>
    <p:cSldViewPr snapToGrid="0" snapToObjects="1">
      <p:cViewPr varScale="1">
        <p:scale>
          <a:sx n="108" d="100"/>
          <a:sy n="108" d="100"/>
        </p:scale>
        <p:origin x="1096" y="184"/>
      </p:cViewPr>
      <p:guideLst>
        <p:guide orient="horz" pos="28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70" d="100"/>
        <a:sy n="270" d="100"/>
      </p:scale>
      <p:origin x="0" y="18384"/>
    </p:cViewPr>
  </p:sorterViewPr>
  <p:notesViewPr>
    <p:cSldViewPr snapToGrid="0" snapToObjects="1">
      <p:cViewPr varScale="1">
        <p:scale>
          <a:sx n="73" d="100"/>
          <a:sy n="73" d="100"/>
        </p:scale>
        <p:origin x="-287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e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C812B-504C-CA4D-B4F0-7A8CF4CA6391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1145-3026-7241-B372-A208F2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26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53FDB-B8AA-9E44-9BA8-9B9D0F8ED08E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67434-7380-3D49-A52E-EDF344E4C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9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02756" indent="-270291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81164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13629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46095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78560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1026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43491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75957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DE24FB2-68F3-894C-97D0-AF7A25FFBD38}" type="slidenum">
              <a:rPr lang="en-US" sz="1100"/>
              <a:pPr/>
              <a:t>3</a:t>
            </a:fld>
            <a:endParaRPr lang="en-US" sz="11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One of the most important application of MC is Integration, </a:t>
            </a:r>
          </a:p>
          <a:p>
            <a:pPr eaLnBrk="1" hangingPunct="1"/>
            <a:r>
              <a:rPr lang="en-US">
                <a:latin typeface="Times New Roman" charset="0"/>
              </a:rPr>
              <a:t>As we know, we can do integration for simple functions with </a:t>
            </a:r>
            <a:r>
              <a:rPr lang="en-US" sz="2600">
                <a:latin typeface="Arial" charset="0"/>
              </a:rPr>
              <a:t>Analytical method, we can also do it by quadrature method; that is we divided it into small intervals, then calculate each interval with Simpson rule, or gaussion method, find the area of each interval, then add them together. </a:t>
            </a:r>
            <a:endParaRPr lang="en-US">
              <a:latin typeface="Times New Roman" charset="0"/>
            </a:endParaRPr>
          </a:p>
          <a:p>
            <a:pPr eaLnBrk="1" hangingPunct="1"/>
            <a:r>
              <a:rPr lang="en-US">
                <a:latin typeface="Times New Roman" charset="0"/>
              </a:rPr>
              <a:t>A simple idea to do the integration with MC is like this:</a:t>
            </a:r>
          </a:p>
          <a:p>
            <a:pPr eaLnBrk="1" hangingPunct="1"/>
            <a:r>
              <a:rPr lang="en-US">
                <a:latin typeface="Times New Roman" charset="0"/>
              </a:rPr>
              <a:t>First, we generate the random samples within the box a-b and 0-maxp(x), then for all the samples, we classify then to two categories: the green one and the red one, by testing if y&lt;P(x). The integration of function P(x) could be approximate with this equation. 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02756" indent="-270291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81164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13629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46095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78560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1026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43491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75957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C68CA72-4B9D-124B-9890-4BB3C5E6D421}" type="slidenum">
              <a:rPr lang="en-US" sz="1100"/>
              <a:pPr/>
              <a:t>5</a:t>
            </a:fld>
            <a:endParaRPr lang="en-US" sz="11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572000" cy="34305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0679"/>
            <a:ext cx="5030391" cy="4116916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02756" indent="-270291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81164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13629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46095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78560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1026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43491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75957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8ADD2A2-4BAA-E641-AA8E-5D2BCC94D2B5}" type="slidenum">
              <a:rPr lang="en-US" sz="1100"/>
              <a:pPr/>
              <a:t>6</a:t>
            </a:fld>
            <a:endParaRPr lang="en-US" sz="11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572000" cy="3430588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0679"/>
            <a:ext cx="5030391" cy="4116916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02756" indent="-270291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81164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13629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46095" indent="-216233" defTabSz="899469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78560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1026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43491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75957" indent="-216233" defTabSz="89946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0A39BCD-3D47-5240-95AA-6FAC920C2EED}" type="slidenum">
              <a:rPr lang="en-US" sz="1100"/>
              <a:pPr/>
              <a:t>7</a:t>
            </a:fld>
            <a:endParaRPr lang="en-US" sz="11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572000" cy="3430588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0679"/>
            <a:ext cx="5030391" cy="4116916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8E22-5264-D24A-895E-AF3DF1585587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6944-FA54-9C46-8658-FB7D1BFF1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4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8E22-5264-D24A-895E-AF3DF1585587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6944-FA54-9C46-8658-FB7D1BFF1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9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8E22-5264-D24A-895E-AF3DF1585587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6944-FA54-9C46-8658-FB7D1BFF1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9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8E22-5264-D24A-895E-AF3DF1585587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6944-FA54-9C46-8658-FB7D1BFF1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8E22-5264-D24A-895E-AF3DF1585587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6944-FA54-9C46-8658-FB7D1BFF1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8E22-5264-D24A-895E-AF3DF1585587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6944-FA54-9C46-8658-FB7D1BFF1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3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8E22-5264-D24A-895E-AF3DF1585587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6944-FA54-9C46-8658-FB7D1BFF1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0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8E22-5264-D24A-895E-AF3DF1585587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6944-FA54-9C46-8658-FB7D1BFF1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5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8E22-5264-D24A-895E-AF3DF1585587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6944-FA54-9C46-8658-FB7D1BFF1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8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8E22-5264-D24A-895E-AF3DF1585587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6944-FA54-9C46-8658-FB7D1BFF1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98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8E22-5264-D24A-895E-AF3DF1585587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6944-FA54-9C46-8658-FB7D1BFF1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6C958E22-5264-D24A-895E-AF3DF1585587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736B6944-FA54-9C46-8658-FB7D1BFF15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00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359A0F-AD88-AD4D-BC4B-6C6D32826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Random Sampling to Integrate Functions:</a:t>
            </a:r>
            <a:br>
              <a:rPr lang="en-US" dirty="0"/>
            </a:br>
            <a:r>
              <a:rPr lang="en-US" dirty="0"/>
              <a:t>Monte Carlo Integration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043B3DC-8007-EE45-A7B1-C55BFB000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Math 32, Fall 2020</a:t>
            </a:r>
          </a:p>
          <a:p>
            <a:r>
              <a:rPr lang="en-US" dirty="0"/>
              <a:t>Discussion Section #7</a:t>
            </a:r>
          </a:p>
        </p:txBody>
      </p:sp>
    </p:spTree>
    <p:extLst>
      <p:ext uri="{BB962C8B-B14F-4D97-AF65-F5344CB8AC3E}">
        <p14:creationId xmlns:p14="http://schemas.microsoft.com/office/powerpoint/2010/main" val="103915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3C6-0EAF-A142-B7F4-DF4428BD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en-US" dirty="0"/>
              <a:t>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1F85F-B581-B64F-A5E0-22758F3A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708"/>
            <a:ext cx="9144000" cy="50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0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3C6-0EAF-A142-B7F4-DF4428BD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en-US" dirty="0"/>
              <a:t>R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6AD0C-F21A-F644-BF6A-5CC42491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303"/>
            <a:ext cx="9144000" cy="50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1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120FAC-B4D0-7548-A683-1F353036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1791"/>
          </a:xfrm>
        </p:spPr>
        <p:txBody>
          <a:bodyPr>
            <a:normAutofit fontScale="90000"/>
          </a:bodyPr>
          <a:lstStyle/>
          <a:p>
            <a:r>
              <a:rPr lang="en-US" dirty="0"/>
              <a:t>R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93A0B-85F0-3049-824E-1A540BC20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1922"/>
            <a:ext cx="9144000" cy="22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1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EDDE-6CF4-5044-816A-683B897B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0862"/>
          </a:xfrm>
        </p:spPr>
        <p:txBody>
          <a:bodyPr>
            <a:normAutofit fontScale="90000"/>
          </a:bodyPr>
          <a:lstStyle/>
          <a:p>
            <a:r>
              <a:rPr lang="en-US" dirty="0"/>
              <a:t>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88C9B-5254-B440-B06A-9B974CF27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8691F-CA98-E445-A45A-042C2EAE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82" y="11875"/>
            <a:ext cx="7441835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D8F8B9-E64D-D348-9403-86A9218B31C0}"/>
              </a:ext>
            </a:extLst>
          </p:cNvPr>
          <p:cNvGrpSpPr/>
          <p:nvPr/>
        </p:nvGrpSpPr>
        <p:grpSpPr>
          <a:xfrm>
            <a:off x="2838203" y="671822"/>
            <a:ext cx="4797631" cy="369332"/>
            <a:chOff x="2838203" y="671822"/>
            <a:chExt cx="479763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BF937D-DC3A-6D4D-924B-C2A2CFB05EED}"/>
                </a:ext>
              </a:extLst>
            </p:cNvPr>
            <p:cNvSpPr txBox="1"/>
            <p:nvPr/>
          </p:nvSpPr>
          <p:spPr>
            <a:xfrm>
              <a:off x="4108862" y="671822"/>
              <a:ext cx="3526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this many samples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EF85146-568E-5B40-9E4B-3AAF0C95EFBC}"/>
                </a:ext>
              </a:extLst>
            </p:cNvPr>
            <p:cNvCxnSpPr/>
            <p:nvPr/>
          </p:nvCxnSpPr>
          <p:spPr>
            <a:xfrm flipH="1">
              <a:off x="2838203" y="868037"/>
              <a:ext cx="1199407" cy="144653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C8EDA4-8A72-614C-9A1A-5E3D019B75FE}"/>
              </a:ext>
            </a:extLst>
          </p:cNvPr>
          <p:cNvGrpSpPr/>
          <p:nvPr/>
        </p:nvGrpSpPr>
        <p:grpSpPr>
          <a:xfrm>
            <a:off x="4108862" y="1149858"/>
            <a:ext cx="4003963" cy="646331"/>
            <a:chOff x="4108862" y="1149858"/>
            <a:chExt cx="400396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688AEE-DE57-764A-86A1-E93A3AA26D8A}"/>
                </a:ext>
              </a:extLst>
            </p:cNvPr>
            <p:cNvSpPr txBox="1"/>
            <p:nvPr/>
          </p:nvSpPr>
          <p:spPr>
            <a:xfrm>
              <a:off x="5308269" y="1149858"/>
              <a:ext cx="2804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X and Y uniformly in box.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BE13AE7-C126-CA43-B40D-04ECC2B7206C}"/>
                </a:ext>
              </a:extLst>
            </p:cNvPr>
            <p:cNvCxnSpPr/>
            <p:nvPr/>
          </p:nvCxnSpPr>
          <p:spPr>
            <a:xfrm flipH="1">
              <a:off x="4108862" y="1400698"/>
              <a:ext cx="1199407" cy="144653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C1396-5D34-FE42-82CB-D59311D7C369}"/>
              </a:ext>
            </a:extLst>
          </p:cNvPr>
          <p:cNvGrpSpPr/>
          <p:nvPr/>
        </p:nvGrpSpPr>
        <p:grpSpPr>
          <a:xfrm>
            <a:off x="4708565" y="2882975"/>
            <a:ext cx="4003963" cy="646331"/>
            <a:chOff x="4108862" y="1149858"/>
            <a:chExt cx="4003963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D79BFB-655C-944A-A4D6-0BB1493ED619}"/>
                </a:ext>
              </a:extLst>
            </p:cNvPr>
            <p:cNvSpPr txBox="1"/>
            <p:nvPr/>
          </p:nvSpPr>
          <p:spPr>
            <a:xfrm>
              <a:off x="5308269" y="1149858"/>
              <a:ext cx="2804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 you under the curve?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YES!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227870-37DC-B145-8486-B23A7ACFE544}"/>
                </a:ext>
              </a:extLst>
            </p:cNvPr>
            <p:cNvCxnSpPr/>
            <p:nvPr/>
          </p:nvCxnSpPr>
          <p:spPr>
            <a:xfrm flipH="1">
              <a:off x="4108862" y="1400698"/>
              <a:ext cx="1199407" cy="144653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453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D4AF1-A0AF-A64A-A370-370FB05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3" y="846138"/>
            <a:ext cx="8229599" cy="57076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583BC0-6D9E-2748-A1B7-3DB31EEB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Output</a:t>
            </a:r>
          </a:p>
        </p:txBody>
      </p:sp>
    </p:spTree>
    <p:extLst>
      <p:ext uri="{BB962C8B-B14F-4D97-AF65-F5344CB8AC3E}">
        <p14:creationId xmlns:p14="http://schemas.microsoft.com/office/powerpoint/2010/main" val="1858998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45CF-9890-9D43-A79C-18E4C13D5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/>
              <a:t>Higher Dimensional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DCF61-690F-2341-A20E-A93585A47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75736"/>
            <a:ext cx="8229600" cy="5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5C8D-5417-C746-86E8-6E3CB24B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75275-6CC2-A947-9435-F584F2D3CB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229600" cy="52070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Modify the code you were given (or write your own) that does the following. (Note: You do not have to do the integration by hand.)</a:t>
                </a:r>
              </a:p>
              <a:p>
                <a:pPr lvl="1"/>
                <a:r>
                  <a:rPr lang="en-US" dirty="0"/>
                  <a:t>Integrates: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r>
                  <a:rPr lang="en-US" dirty="0"/>
                  <a:t>from 1 to 3</a:t>
                </a:r>
              </a:p>
              <a:p>
                <a:pPr lvl="2"/>
                <a:r>
                  <a:rPr lang="en-US" dirty="0"/>
                  <a:t>Note: For this example you can skip the by hand integration.</a:t>
                </a:r>
              </a:p>
              <a:p>
                <a:pPr lvl="1"/>
                <a:r>
                  <a:rPr lang="en-US" dirty="0"/>
                  <a:t>Integrates: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+25)</m:t>
                        </m:r>
                      </m:den>
                    </m:f>
                  </m:oMath>
                </a14:m>
                <a:r>
                  <a:rPr lang="en-US" dirty="0"/>
                  <a:t>from 1 to 5</a:t>
                </a:r>
              </a:p>
              <a:p>
                <a:pPr lvl="2"/>
                <a:r>
                  <a:rPr lang="en-US" dirty="0"/>
                  <a:t>Note: This example is challenging to integrate by hand, but involves partial fractions.</a:t>
                </a:r>
              </a:p>
              <a:p>
                <a:pPr lvl="1"/>
                <a:r>
                  <a:rPr lang="en-US" dirty="0"/>
                  <a:t>Another function of your choosing.</a:t>
                </a:r>
              </a:p>
              <a:p>
                <a:r>
                  <a:rPr lang="en-US" dirty="0"/>
                  <a:t>You will submit to </a:t>
                </a:r>
                <a:r>
                  <a:rPr lang="en-US" dirty="0" err="1"/>
                  <a:t>CatCourses</a:t>
                </a:r>
                <a:r>
                  <a:rPr lang="en-US" dirty="0"/>
                  <a:t> your:</a:t>
                </a:r>
              </a:p>
              <a:p>
                <a:pPr lvl="1"/>
                <a:r>
                  <a:rPr lang="en-US" dirty="0"/>
                  <a:t>Plots (2 for each as in our examples)</a:t>
                </a:r>
              </a:p>
              <a:p>
                <a:pPr lvl="1"/>
                <a:r>
                  <a:rPr lang="en-US" dirty="0"/>
                  <a:t>A short write up (where you discuss your results)</a:t>
                </a:r>
              </a:p>
              <a:p>
                <a:pPr lvl="1"/>
                <a:r>
                  <a:rPr lang="en-US" dirty="0"/>
                  <a:t>Your modified R code.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75275-6CC2-A947-9435-F584F2D3C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229600" cy="5207000"/>
              </a:xfrm>
              <a:blipFill>
                <a:blip r:embed="rId2"/>
                <a:stretch>
                  <a:fillRect l="-1389" t="-2683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97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BAEE-31CB-E54F-967B-3CEB6DE28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0391"/>
          </a:xfrm>
        </p:spPr>
        <p:txBody>
          <a:bodyPr/>
          <a:lstStyle/>
          <a:p>
            <a:r>
              <a:rPr lang="en-US" dirty="0"/>
              <a:t>Monte Carlo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866C-04E6-F346-A5CF-32DF43EB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lang="en-US" dirty="0"/>
              <a:t>Using computers to generate random samples is a common tool for optimization, stochastic modeling, parameter estimation.</a:t>
            </a:r>
          </a:p>
          <a:p>
            <a:pPr lvl="1"/>
            <a:r>
              <a:rPr lang="en-US" dirty="0"/>
              <a:t>These are generally called </a:t>
            </a:r>
            <a:r>
              <a:rPr lang="en-US" b="1" dirty="0"/>
              <a:t>Monte Carlo Methods.</a:t>
            </a:r>
            <a:endParaRPr lang="en-US" dirty="0"/>
          </a:p>
          <a:p>
            <a:r>
              <a:rPr lang="en-US" dirty="0"/>
              <a:t>Today, you will see a little bit of the magic of random sampling by using random sampling to calculate integrals.</a:t>
            </a:r>
          </a:p>
          <a:p>
            <a:pPr lvl="1"/>
            <a:r>
              <a:rPr lang="en-US" b="1" dirty="0"/>
              <a:t>Monte Carlo Integration </a:t>
            </a:r>
          </a:p>
        </p:txBody>
      </p:sp>
    </p:spTree>
    <p:extLst>
      <p:ext uri="{BB962C8B-B14F-4D97-AF65-F5344CB8AC3E}">
        <p14:creationId xmlns:p14="http://schemas.microsoft.com/office/powerpoint/2010/main" val="150926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DE87582-6F55-0A47-A4F6-1989EFEAD14C}" type="slidenum">
              <a:rPr lang="en-US" sz="1400">
                <a:latin typeface="Arial" charset="0"/>
              </a:rPr>
              <a:pPr/>
              <a:t>3</a:t>
            </a:fld>
            <a:endParaRPr lang="en-US" sz="1400">
              <a:latin typeface="Arial" charset="0"/>
            </a:endParaRPr>
          </a:p>
        </p:txBody>
      </p:sp>
      <p:graphicFrame>
        <p:nvGraphicFramePr>
          <p:cNvPr id="819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575379"/>
              </p:ext>
            </p:extLst>
          </p:nvPr>
        </p:nvGraphicFramePr>
        <p:xfrm>
          <a:off x="6415088" y="461963"/>
          <a:ext cx="19843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4" imgW="673100" imgH="317500" progId="Equation.3">
                  <p:embed/>
                </p:oleObj>
              </mc:Choice>
              <mc:Fallback>
                <p:oleObj name="Equation" r:id="rId4" imgW="6731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5088" y="461963"/>
                        <a:ext cx="1984375" cy="9366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9" name="Group 4"/>
          <p:cNvGrpSpPr>
            <a:grpSpLocks/>
          </p:cNvGrpSpPr>
          <p:nvPr/>
        </p:nvGrpSpPr>
        <p:grpSpPr bwMode="auto">
          <a:xfrm>
            <a:off x="76200" y="4454525"/>
            <a:ext cx="4451350" cy="2327275"/>
            <a:chOff x="48" y="2806"/>
            <a:chExt cx="2804" cy="1466"/>
          </a:xfrm>
        </p:grpSpPr>
        <p:grpSp>
          <p:nvGrpSpPr>
            <p:cNvPr id="8305" name="Group 5"/>
            <p:cNvGrpSpPr>
              <a:grpSpLocks/>
            </p:cNvGrpSpPr>
            <p:nvPr/>
          </p:nvGrpSpPr>
          <p:grpSpPr bwMode="auto">
            <a:xfrm>
              <a:off x="48" y="2806"/>
              <a:ext cx="2746" cy="1466"/>
              <a:chOff x="470" y="1680"/>
              <a:chExt cx="2746" cy="1466"/>
            </a:xfrm>
          </p:grpSpPr>
          <p:sp>
            <p:nvSpPr>
              <p:cNvPr id="8307" name="Line 6"/>
              <p:cNvSpPr>
                <a:spLocks noChangeShapeType="1"/>
              </p:cNvSpPr>
              <p:nvPr/>
            </p:nvSpPr>
            <p:spPr bwMode="auto">
              <a:xfrm flipV="1">
                <a:off x="960" y="1680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08" name="Line 7"/>
              <p:cNvSpPr>
                <a:spLocks noChangeShapeType="1"/>
              </p:cNvSpPr>
              <p:nvPr/>
            </p:nvSpPr>
            <p:spPr bwMode="auto">
              <a:xfrm>
                <a:off x="960" y="2832"/>
                <a:ext cx="22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09" name="Line 8"/>
              <p:cNvSpPr>
                <a:spLocks noChangeShapeType="1"/>
              </p:cNvSpPr>
              <p:nvPr/>
            </p:nvSpPr>
            <p:spPr bwMode="auto">
              <a:xfrm>
                <a:off x="1248" y="206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10" name="Line 9"/>
              <p:cNvSpPr>
                <a:spLocks noChangeShapeType="1"/>
              </p:cNvSpPr>
              <p:nvPr/>
            </p:nvSpPr>
            <p:spPr bwMode="auto">
              <a:xfrm>
                <a:off x="2592" y="249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11" name="Freeform 10"/>
              <p:cNvSpPr>
                <a:spLocks/>
              </p:cNvSpPr>
              <p:nvPr/>
            </p:nvSpPr>
            <p:spPr bwMode="auto">
              <a:xfrm>
                <a:off x="1248" y="2064"/>
                <a:ext cx="1344" cy="448"/>
              </a:xfrm>
              <a:custGeom>
                <a:avLst/>
                <a:gdLst>
                  <a:gd name="T0" fmla="*/ 0 w 1344"/>
                  <a:gd name="T1" fmla="*/ 0 h 448"/>
                  <a:gd name="T2" fmla="*/ 336 w 1344"/>
                  <a:gd name="T3" fmla="*/ 96 h 448"/>
                  <a:gd name="T4" fmla="*/ 528 w 1344"/>
                  <a:gd name="T5" fmla="*/ 288 h 448"/>
                  <a:gd name="T6" fmla="*/ 864 w 1344"/>
                  <a:gd name="T7" fmla="*/ 288 h 448"/>
                  <a:gd name="T8" fmla="*/ 960 w 1344"/>
                  <a:gd name="T9" fmla="*/ 432 h 448"/>
                  <a:gd name="T10" fmla="*/ 1200 w 1344"/>
                  <a:gd name="T11" fmla="*/ 384 h 448"/>
                  <a:gd name="T12" fmla="*/ 1344 w 1344"/>
                  <a:gd name="T13" fmla="*/ 432 h 4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44"/>
                  <a:gd name="T22" fmla="*/ 0 h 448"/>
                  <a:gd name="T23" fmla="*/ 1344 w 1344"/>
                  <a:gd name="T24" fmla="*/ 448 h 44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44" h="448">
                    <a:moveTo>
                      <a:pt x="0" y="0"/>
                    </a:moveTo>
                    <a:cubicBezTo>
                      <a:pt x="124" y="24"/>
                      <a:pt x="248" y="48"/>
                      <a:pt x="336" y="96"/>
                    </a:cubicBezTo>
                    <a:cubicBezTo>
                      <a:pt x="424" y="144"/>
                      <a:pt x="440" y="256"/>
                      <a:pt x="528" y="288"/>
                    </a:cubicBezTo>
                    <a:cubicBezTo>
                      <a:pt x="616" y="320"/>
                      <a:pt x="792" y="264"/>
                      <a:pt x="864" y="288"/>
                    </a:cubicBezTo>
                    <a:cubicBezTo>
                      <a:pt x="936" y="312"/>
                      <a:pt x="904" y="416"/>
                      <a:pt x="960" y="432"/>
                    </a:cubicBezTo>
                    <a:cubicBezTo>
                      <a:pt x="1016" y="448"/>
                      <a:pt x="1136" y="384"/>
                      <a:pt x="1200" y="384"/>
                    </a:cubicBezTo>
                    <a:cubicBezTo>
                      <a:pt x="1264" y="384"/>
                      <a:pt x="1320" y="416"/>
                      <a:pt x="1344" y="43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12" name="Text Box 11"/>
              <p:cNvSpPr txBox="1">
                <a:spLocks noChangeArrowheads="1"/>
              </p:cNvSpPr>
              <p:nvPr/>
            </p:nvSpPr>
            <p:spPr bwMode="auto">
              <a:xfrm>
                <a:off x="470" y="2138"/>
                <a:ext cx="43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dirty="0"/>
                  <a:t>p(x)</a:t>
                </a:r>
              </a:p>
            </p:txBody>
          </p:sp>
          <p:sp>
            <p:nvSpPr>
              <p:cNvPr id="8313" name="Text Box 12"/>
              <p:cNvSpPr txBox="1">
                <a:spLocks noChangeArrowheads="1"/>
              </p:cNvSpPr>
              <p:nvPr/>
            </p:nvSpPr>
            <p:spPr bwMode="auto">
              <a:xfrm>
                <a:off x="1142" y="2858"/>
                <a:ext cx="20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dirty="0"/>
                  <a:t>a</a:t>
                </a:r>
              </a:p>
            </p:txBody>
          </p:sp>
          <p:sp>
            <p:nvSpPr>
              <p:cNvPr id="8314" name="Text Box 13"/>
              <p:cNvSpPr txBox="1">
                <a:spLocks noChangeArrowheads="1"/>
              </p:cNvSpPr>
              <p:nvPr/>
            </p:nvSpPr>
            <p:spPr bwMode="auto">
              <a:xfrm>
                <a:off x="2486" y="285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/>
                  <a:t>b</a:t>
                </a:r>
              </a:p>
            </p:txBody>
          </p:sp>
        </p:grpSp>
        <p:sp>
          <p:nvSpPr>
            <p:cNvPr id="8306" name="Text Box 14"/>
            <p:cNvSpPr txBox="1">
              <a:spLocks noChangeArrowheads="1"/>
            </p:cNvSpPr>
            <p:nvPr/>
          </p:nvSpPr>
          <p:spPr bwMode="auto">
            <a:xfrm>
              <a:off x="2640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</p:grpSp>
      <p:grpSp>
        <p:nvGrpSpPr>
          <p:cNvPr id="8200" name="Group 15"/>
          <p:cNvGrpSpPr>
            <a:grpSpLocks/>
          </p:cNvGrpSpPr>
          <p:nvPr/>
        </p:nvGrpSpPr>
        <p:grpSpPr bwMode="auto">
          <a:xfrm>
            <a:off x="4419600" y="4454525"/>
            <a:ext cx="4359275" cy="2327275"/>
            <a:chOff x="2774" y="2806"/>
            <a:chExt cx="2746" cy="1466"/>
          </a:xfrm>
        </p:grpSpPr>
        <p:sp>
          <p:nvSpPr>
            <p:cNvPr id="8207" name="Line 16"/>
            <p:cNvSpPr>
              <a:spLocks noChangeShapeType="1"/>
            </p:cNvSpPr>
            <p:nvPr/>
          </p:nvSpPr>
          <p:spPr bwMode="auto">
            <a:xfrm flipV="1">
              <a:off x="3264" y="280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208" name="Line 17"/>
            <p:cNvSpPr>
              <a:spLocks noChangeShapeType="1"/>
            </p:cNvSpPr>
            <p:nvPr/>
          </p:nvSpPr>
          <p:spPr bwMode="auto">
            <a:xfrm>
              <a:off x="3264" y="3958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209" name="Line 18"/>
            <p:cNvSpPr>
              <a:spLocks noChangeShapeType="1"/>
            </p:cNvSpPr>
            <p:nvPr/>
          </p:nvSpPr>
          <p:spPr bwMode="auto">
            <a:xfrm>
              <a:off x="3552" y="319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210" name="Line 19"/>
            <p:cNvSpPr>
              <a:spLocks noChangeShapeType="1"/>
            </p:cNvSpPr>
            <p:nvPr/>
          </p:nvSpPr>
          <p:spPr bwMode="auto">
            <a:xfrm>
              <a:off x="4896" y="362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211" name="Text Box 20"/>
            <p:cNvSpPr txBox="1">
              <a:spLocks noChangeArrowheads="1"/>
            </p:cNvSpPr>
            <p:nvPr/>
          </p:nvSpPr>
          <p:spPr bwMode="auto">
            <a:xfrm>
              <a:off x="2774" y="3264"/>
              <a:ext cx="4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P(x)</a:t>
              </a:r>
            </a:p>
          </p:txBody>
        </p:sp>
        <p:sp>
          <p:nvSpPr>
            <p:cNvPr id="8212" name="Text Box 21"/>
            <p:cNvSpPr txBox="1">
              <a:spLocks noChangeArrowheads="1"/>
            </p:cNvSpPr>
            <p:nvPr/>
          </p:nvSpPr>
          <p:spPr bwMode="auto">
            <a:xfrm>
              <a:off x="3446" y="3984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a</a:t>
              </a:r>
            </a:p>
          </p:txBody>
        </p:sp>
        <p:sp>
          <p:nvSpPr>
            <p:cNvPr id="8213" name="Text Box 22"/>
            <p:cNvSpPr txBox="1">
              <a:spLocks noChangeArrowheads="1"/>
            </p:cNvSpPr>
            <p:nvPr/>
          </p:nvSpPr>
          <p:spPr bwMode="auto">
            <a:xfrm>
              <a:off x="4790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b</a:t>
              </a:r>
            </a:p>
          </p:txBody>
        </p:sp>
        <p:sp>
          <p:nvSpPr>
            <p:cNvPr id="8214" name="Oval 23"/>
            <p:cNvSpPr>
              <a:spLocks noChangeArrowheads="1"/>
            </p:cNvSpPr>
            <p:nvPr/>
          </p:nvSpPr>
          <p:spPr bwMode="auto">
            <a:xfrm>
              <a:off x="4560" y="36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5" name="Oval 24"/>
            <p:cNvSpPr>
              <a:spLocks noChangeArrowheads="1"/>
            </p:cNvSpPr>
            <p:nvPr/>
          </p:nvSpPr>
          <p:spPr bwMode="auto">
            <a:xfrm>
              <a:off x="4416" y="331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6" name="Oval 25"/>
            <p:cNvSpPr>
              <a:spLocks noChangeArrowheads="1"/>
            </p:cNvSpPr>
            <p:nvPr/>
          </p:nvSpPr>
          <p:spPr bwMode="auto">
            <a:xfrm>
              <a:off x="3792" y="316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7" name="Oval 26"/>
            <p:cNvSpPr>
              <a:spLocks noChangeArrowheads="1"/>
            </p:cNvSpPr>
            <p:nvPr/>
          </p:nvSpPr>
          <p:spPr bwMode="auto">
            <a:xfrm>
              <a:off x="3888" y="321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8" name="Oval 27"/>
            <p:cNvSpPr>
              <a:spLocks noChangeArrowheads="1"/>
            </p:cNvSpPr>
            <p:nvPr/>
          </p:nvSpPr>
          <p:spPr bwMode="auto">
            <a:xfrm>
              <a:off x="3744" y="32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9" name="Oval 28"/>
            <p:cNvSpPr>
              <a:spLocks noChangeArrowheads="1"/>
            </p:cNvSpPr>
            <p:nvPr/>
          </p:nvSpPr>
          <p:spPr bwMode="auto">
            <a:xfrm>
              <a:off x="4320" y="350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0" name="Oval 29"/>
            <p:cNvSpPr>
              <a:spLocks noChangeArrowheads="1"/>
            </p:cNvSpPr>
            <p:nvPr/>
          </p:nvSpPr>
          <p:spPr bwMode="auto">
            <a:xfrm>
              <a:off x="4224" y="321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1" name="Oval 30"/>
            <p:cNvSpPr>
              <a:spLocks noChangeArrowheads="1"/>
            </p:cNvSpPr>
            <p:nvPr/>
          </p:nvSpPr>
          <p:spPr bwMode="auto">
            <a:xfrm>
              <a:off x="3648" y="331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2" name="Oval 31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3" name="Oval 32"/>
            <p:cNvSpPr>
              <a:spLocks noChangeArrowheads="1"/>
            </p:cNvSpPr>
            <p:nvPr/>
          </p:nvSpPr>
          <p:spPr bwMode="auto">
            <a:xfrm>
              <a:off x="4224" y="331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4" name="Oval 33"/>
            <p:cNvSpPr>
              <a:spLocks noChangeArrowheads="1"/>
            </p:cNvSpPr>
            <p:nvPr/>
          </p:nvSpPr>
          <p:spPr bwMode="auto">
            <a:xfrm>
              <a:off x="4368" y="316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5" name="Oval 34"/>
            <p:cNvSpPr>
              <a:spLocks noChangeArrowheads="1"/>
            </p:cNvSpPr>
            <p:nvPr/>
          </p:nvSpPr>
          <p:spPr bwMode="auto">
            <a:xfrm>
              <a:off x="4128" y="321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6" name="Oval 35"/>
            <p:cNvSpPr>
              <a:spLocks noChangeArrowheads="1"/>
            </p:cNvSpPr>
            <p:nvPr/>
          </p:nvSpPr>
          <p:spPr bwMode="auto">
            <a:xfrm>
              <a:off x="3600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7" name="Oval 36"/>
            <p:cNvSpPr>
              <a:spLocks noChangeArrowheads="1"/>
            </p:cNvSpPr>
            <p:nvPr/>
          </p:nvSpPr>
          <p:spPr bwMode="auto">
            <a:xfrm>
              <a:off x="3840" y="331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8" name="Oval 37"/>
            <p:cNvSpPr>
              <a:spLocks noChangeArrowheads="1"/>
            </p:cNvSpPr>
            <p:nvPr/>
          </p:nvSpPr>
          <p:spPr bwMode="auto">
            <a:xfrm>
              <a:off x="3648" y="316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9" name="Oval 38"/>
            <p:cNvSpPr>
              <a:spLocks noChangeArrowheads="1"/>
            </p:cNvSpPr>
            <p:nvPr/>
          </p:nvSpPr>
          <p:spPr bwMode="auto">
            <a:xfrm>
              <a:off x="3792" y="33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0" name="Oval 39"/>
            <p:cNvSpPr>
              <a:spLocks noChangeArrowheads="1"/>
            </p:cNvSpPr>
            <p:nvPr/>
          </p:nvSpPr>
          <p:spPr bwMode="auto">
            <a:xfrm>
              <a:off x="4512" y="336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1" name="Oval 40"/>
            <p:cNvSpPr>
              <a:spLocks noChangeArrowheads="1"/>
            </p:cNvSpPr>
            <p:nvPr/>
          </p:nvSpPr>
          <p:spPr bwMode="auto">
            <a:xfrm>
              <a:off x="4176" y="312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2" name="Oval 41"/>
            <p:cNvSpPr>
              <a:spLocks noChangeArrowheads="1"/>
            </p:cNvSpPr>
            <p:nvPr/>
          </p:nvSpPr>
          <p:spPr bwMode="auto">
            <a:xfrm>
              <a:off x="4656" y="331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3" name="Oval 42"/>
            <p:cNvSpPr>
              <a:spLocks noChangeArrowheads="1"/>
            </p:cNvSpPr>
            <p:nvPr/>
          </p:nvSpPr>
          <p:spPr bwMode="auto">
            <a:xfrm>
              <a:off x="4320" y="321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4" name="Oval 43"/>
            <p:cNvSpPr>
              <a:spLocks noChangeArrowheads="1"/>
            </p:cNvSpPr>
            <p:nvPr/>
          </p:nvSpPr>
          <p:spPr bwMode="auto">
            <a:xfrm>
              <a:off x="4656" y="321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5" name="Oval 44"/>
            <p:cNvSpPr>
              <a:spLocks noChangeArrowheads="1"/>
            </p:cNvSpPr>
            <p:nvPr/>
          </p:nvSpPr>
          <p:spPr bwMode="auto">
            <a:xfrm>
              <a:off x="4032" y="326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6" name="Oval 45"/>
            <p:cNvSpPr>
              <a:spLocks noChangeArrowheads="1"/>
            </p:cNvSpPr>
            <p:nvPr/>
          </p:nvSpPr>
          <p:spPr bwMode="auto">
            <a:xfrm>
              <a:off x="4656" y="34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7" name="Oval 46"/>
            <p:cNvSpPr>
              <a:spLocks noChangeArrowheads="1"/>
            </p:cNvSpPr>
            <p:nvPr/>
          </p:nvSpPr>
          <p:spPr bwMode="auto">
            <a:xfrm>
              <a:off x="3552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8" name="Oval 47"/>
            <p:cNvSpPr>
              <a:spLocks noChangeArrowheads="1"/>
            </p:cNvSpPr>
            <p:nvPr/>
          </p:nvSpPr>
          <p:spPr bwMode="auto">
            <a:xfrm>
              <a:off x="4512" y="312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9" name="Oval 48"/>
            <p:cNvSpPr>
              <a:spLocks noChangeArrowheads="1"/>
            </p:cNvSpPr>
            <p:nvPr/>
          </p:nvSpPr>
          <p:spPr bwMode="auto">
            <a:xfrm>
              <a:off x="4560" y="38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0" name="Oval 49"/>
            <p:cNvSpPr>
              <a:spLocks noChangeArrowheads="1"/>
            </p:cNvSpPr>
            <p:nvPr/>
          </p:nvSpPr>
          <p:spPr bwMode="auto">
            <a:xfrm>
              <a:off x="4416" y="36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1" name="Oval 50"/>
            <p:cNvSpPr>
              <a:spLocks noChangeArrowheads="1"/>
            </p:cNvSpPr>
            <p:nvPr/>
          </p:nvSpPr>
          <p:spPr bwMode="auto">
            <a:xfrm>
              <a:off x="4752" y="350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2" name="Oval 51"/>
            <p:cNvSpPr>
              <a:spLocks noChangeArrowheads="1"/>
            </p:cNvSpPr>
            <p:nvPr/>
          </p:nvSpPr>
          <p:spPr bwMode="auto">
            <a:xfrm>
              <a:off x="4128" y="331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3" name="Oval 52"/>
            <p:cNvSpPr>
              <a:spLocks noChangeArrowheads="1"/>
            </p:cNvSpPr>
            <p:nvPr/>
          </p:nvSpPr>
          <p:spPr bwMode="auto">
            <a:xfrm>
              <a:off x="4560" y="326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4" name="Oval 53"/>
            <p:cNvSpPr>
              <a:spLocks noChangeArrowheads="1"/>
            </p:cNvSpPr>
            <p:nvPr/>
          </p:nvSpPr>
          <p:spPr bwMode="auto">
            <a:xfrm>
              <a:off x="4512" y="321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5" name="Oval 54"/>
            <p:cNvSpPr>
              <a:spLocks noChangeArrowheads="1"/>
            </p:cNvSpPr>
            <p:nvPr/>
          </p:nvSpPr>
          <p:spPr bwMode="auto">
            <a:xfrm>
              <a:off x="3984" y="384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6" name="Oval 55"/>
            <p:cNvSpPr>
              <a:spLocks noChangeArrowheads="1"/>
            </p:cNvSpPr>
            <p:nvPr/>
          </p:nvSpPr>
          <p:spPr bwMode="auto">
            <a:xfrm>
              <a:off x="4656" y="312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7" name="Oval 56"/>
            <p:cNvSpPr>
              <a:spLocks noChangeArrowheads="1"/>
            </p:cNvSpPr>
            <p:nvPr/>
          </p:nvSpPr>
          <p:spPr bwMode="auto">
            <a:xfrm>
              <a:off x="3696" y="345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8" name="Oval 57"/>
            <p:cNvSpPr>
              <a:spLocks noChangeArrowheads="1"/>
            </p:cNvSpPr>
            <p:nvPr/>
          </p:nvSpPr>
          <p:spPr bwMode="auto">
            <a:xfrm>
              <a:off x="4080" y="336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9" name="Oval 58"/>
            <p:cNvSpPr>
              <a:spLocks noChangeArrowheads="1"/>
            </p:cNvSpPr>
            <p:nvPr/>
          </p:nvSpPr>
          <p:spPr bwMode="auto">
            <a:xfrm>
              <a:off x="4752" y="340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0" name="Oval 59"/>
            <p:cNvSpPr>
              <a:spLocks noChangeArrowheads="1"/>
            </p:cNvSpPr>
            <p:nvPr/>
          </p:nvSpPr>
          <p:spPr bwMode="auto">
            <a:xfrm>
              <a:off x="4032" y="345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1" name="Oval 60"/>
            <p:cNvSpPr>
              <a:spLocks noChangeArrowheads="1"/>
            </p:cNvSpPr>
            <p:nvPr/>
          </p:nvSpPr>
          <p:spPr bwMode="auto">
            <a:xfrm>
              <a:off x="4800" y="331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2" name="Oval 61"/>
            <p:cNvSpPr>
              <a:spLocks noChangeArrowheads="1"/>
            </p:cNvSpPr>
            <p:nvPr/>
          </p:nvSpPr>
          <p:spPr bwMode="auto">
            <a:xfrm>
              <a:off x="4368" y="340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3" name="Oval 62"/>
            <p:cNvSpPr>
              <a:spLocks noChangeArrowheads="1"/>
            </p:cNvSpPr>
            <p:nvPr/>
          </p:nvSpPr>
          <p:spPr bwMode="auto">
            <a:xfrm>
              <a:off x="4752" y="316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4" name="Oval 63"/>
            <p:cNvSpPr>
              <a:spLocks noChangeArrowheads="1"/>
            </p:cNvSpPr>
            <p:nvPr/>
          </p:nvSpPr>
          <p:spPr bwMode="auto">
            <a:xfrm>
              <a:off x="4224" y="384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5" name="Oval 64"/>
            <p:cNvSpPr>
              <a:spLocks noChangeArrowheads="1"/>
            </p:cNvSpPr>
            <p:nvPr/>
          </p:nvSpPr>
          <p:spPr bwMode="auto">
            <a:xfrm>
              <a:off x="4560" y="34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6" name="Oval 65"/>
            <p:cNvSpPr>
              <a:spLocks noChangeArrowheads="1"/>
            </p:cNvSpPr>
            <p:nvPr/>
          </p:nvSpPr>
          <p:spPr bwMode="auto">
            <a:xfrm>
              <a:off x="3552" y="316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7" name="Oval 66"/>
            <p:cNvSpPr>
              <a:spLocks noChangeArrowheads="1"/>
            </p:cNvSpPr>
            <p:nvPr/>
          </p:nvSpPr>
          <p:spPr bwMode="auto">
            <a:xfrm>
              <a:off x="3648" y="33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8" name="Oval 67"/>
            <p:cNvSpPr>
              <a:spLocks noChangeArrowheads="1"/>
            </p:cNvSpPr>
            <p:nvPr/>
          </p:nvSpPr>
          <p:spPr bwMode="auto">
            <a:xfrm>
              <a:off x="3744" y="345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9" name="Oval 68"/>
            <p:cNvSpPr>
              <a:spLocks noChangeArrowheads="1"/>
            </p:cNvSpPr>
            <p:nvPr/>
          </p:nvSpPr>
          <p:spPr bwMode="auto">
            <a:xfrm>
              <a:off x="3840" y="355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0" name="Oval 69"/>
            <p:cNvSpPr>
              <a:spLocks noChangeArrowheads="1"/>
            </p:cNvSpPr>
            <p:nvPr/>
          </p:nvSpPr>
          <p:spPr bwMode="auto">
            <a:xfrm>
              <a:off x="3936" y="36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1" name="Oval 70"/>
            <p:cNvSpPr>
              <a:spLocks noChangeArrowheads="1"/>
            </p:cNvSpPr>
            <p:nvPr/>
          </p:nvSpPr>
          <p:spPr bwMode="auto">
            <a:xfrm>
              <a:off x="4032" y="37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2" name="Oval 71"/>
            <p:cNvSpPr>
              <a:spLocks noChangeArrowheads="1"/>
            </p:cNvSpPr>
            <p:nvPr/>
          </p:nvSpPr>
          <p:spPr bwMode="auto">
            <a:xfrm>
              <a:off x="4128" y="384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3" name="Oval 72"/>
            <p:cNvSpPr>
              <a:spLocks noChangeArrowheads="1"/>
            </p:cNvSpPr>
            <p:nvPr/>
          </p:nvSpPr>
          <p:spPr bwMode="auto">
            <a:xfrm>
              <a:off x="3984" y="360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" name="Oval 73"/>
            <p:cNvSpPr>
              <a:spLocks noChangeArrowheads="1"/>
            </p:cNvSpPr>
            <p:nvPr/>
          </p:nvSpPr>
          <p:spPr bwMode="auto">
            <a:xfrm>
              <a:off x="3696" y="37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5" name="Oval 74"/>
            <p:cNvSpPr>
              <a:spLocks noChangeArrowheads="1"/>
            </p:cNvSpPr>
            <p:nvPr/>
          </p:nvSpPr>
          <p:spPr bwMode="auto">
            <a:xfrm>
              <a:off x="4032" y="360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6" name="Oval 75"/>
            <p:cNvSpPr>
              <a:spLocks noChangeArrowheads="1"/>
            </p:cNvSpPr>
            <p:nvPr/>
          </p:nvSpPr>
          <p:spPr bwMode="auto">
            <a:xfrm>
              <a:off x="4272" y="37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7" name="Oval 76"/>
            <p:cNvSpPr>
              <a:spLocks noChangeArrowheads="1"/>
            </p:cNvSpPr>
            <p:nvPr/>
          </p:nvSpPr>
          <p:spPr bwMode="auto">
            <a:xfrm>
              <a:off x="4416" y="360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8" name="Oval 77"/>
            <p:cNvSpPr>
              <a:spLocks noChangeArrowheads="1"/>
            </p:cNvSpPr>
            <p:nvPr/>
          </p:nvSpPr>
          <p:spPr bwMode="auto">
            <a:xfrm>
              <a:off x="4176" y="36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9" name="Oval 78"/>
            <p:cNvSpPr>
              <a:spLocks noChangeArrowheads="1"/>
            </p:cNvSpPr>
            <p:nvPr/>
          </p:nvSpPr>
          <p:spPr bwMode="auto">
            <a:xfrm>
              <a:off x="3936" y="345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0" name="Oval 79"/>
            <p:cNvSpPr>
              <a:spLocks noChangeArrowheads="1"/>
            </p:cNvSpPr>
            <p:nvPr/>
          </p:nvSpPr>
          <p:spPr bwMode="auto">
            <a:xfrm>
              <a:off x="4368" y="326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1" name="Oval 80"/>
            <p:cNvSpPr>
              <a:spLocks noChangeArrowheads="1"/>
            </p:cNvSpPr>
            <p:nvPr/>
          </p:nvSpPr>
          <p:spPr bwMode="auto">
            <a:xfrm>
              <a:off x="3696" y="360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2" name="Oval 81"/>
            <p:cNvSpPr>
              <a:spLocks noChangeArrowheads="1"/>
            </p:cNvSpPr>
            <p:nvPr/>
          </p:nvSpPr>
          <p:spPr bwMode="auto">
            <a:xfrm>
              <a:off x="3840" y="37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3" name="Oval 82"/>
            <p:cNvSpPr>
              <a:spLocks noChangeArrowheads="1"/>
            </p:cNvSpPr>
            <p:nvPr/>
          </p:nvSpPr>
          <p:spPr bwMode="auto">
            <a:xfrm>
              <a:off x="4512" y="37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4" name="Oval 83"/>
            <p:cNvSpPr>
              <a:spLocks noChangeArrowheads="1"/>
            </p:cNvSpPr>
            <p:nvPr/>
          </p:nvSpPr>
          <p:spPr bwMode="auto">
            <a:xfrm>
              <a:off x="4560" y="37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5" name="Oval 84"/>
            <p:cNvSpPr>
              <a:spLocks noChangeArrowheads="1"/>
            </p:cNvSpPr>
            <p:nvPr/>
          </p:nvSpPr>
          <p:spPr bwMode="auto">
            <a:xfrm>
              <a:off x="4224" y="355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6" name="Oval 85"/>
            <p:cNvSpPr>
              <a:spLocks noChangeArrowheads="1"/>
            </p:cNvSpPr>
            <p:nvPr/>
          </p:nvSpPr>
          <p:spPr bwMode="auto">
            <a:xfrm>
              <a:off x="4704" y="37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7" name="Oval 86"/>
            <p:cNvSpPr>
              <a:spLocks noChangeArrowheads="1"/>
            </p:cNvSpPr>
            <p:nvPr/>
          </p:nvSpPr>
          <p:spPr bwMode="auto">
            <a:xfrm>
              <a:off x="4368" y="36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8" name="Oval 87"/>
            <p:cNvSpPr>
              <a:spLocks noChangeArrowheads="1"/>
            </p:cNvSpPr>
            <p:nvPr/>
          </p:nvSpPr>
          <p:spPr bwMode="auto">
            <a:xfrm>
              <a:off x="4704" y="36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9" name="Oval 88"/>
            <p:cNvSpPr>
              <a:spLocks noChangeArrowheads="1"/>
            </p:cNvSpPr>
            <p:nvPr/>
          </p:nvSpPr>
          <p:spPr bwMode="auto">
            <a:xfrm>
              <a:off x="3648" y="350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0" name="Oval 89"/>
            <p:cNvSpPr>
              <a:spLocks noChangeArrowheads="1"/>
            </p:cNvSpPr>
            <p:nvPr/>
          </p:nvSpPr>
          <p:spPr bwMode="auto">
            <a:xfrm>
              <a:off x="4704" y="38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1" name="Oval 90"/>
            <p:cNvSpPr>
              <a:spLocks noChangeArrowheads="1"/>
            </p:cNvSpPr>
            <p:nvPr/>
          </p:nvSpPr>
          <p:spPr bwMode="auto">
            <a:xfrm>
              <a:off x="3552" y="384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2" name="Oval 91"/>
            <p:cNvSpPr>
              <a:spLocks noChangeArrowheads="1"/>
            </p:cNvSpPr>
            <p:nvPr/>
          </p:nvSpPr>
          <p:spPr bwMode="auto">
            <a:xfrm>
              <a:off x="4848" y="34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3" name="Oval 92"/>
            <p:cNvSpPr>
              <a:spLocks noChangeArrowheads="1"/>
            </p:cNvSpPr>
            <p:nvPr/>
          </p:nvSpPr>
          <p:spPr bwMode="auto">
            <a:xfrm>
              <a:off x="4512" y="37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" name="Oval 93"/>
            <p:cNvSpPr>
              <a:spLocks noChangeArrowheads="1"/>
            </p:cNvSpPr>
            <p:nvPr/>
          </p:nvSpPr>
          <p:spPr bwMode="auto">
            <a:xfrm>
              <a:off x="3840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" name="Oval 94"/>
            <p:cNvSpPr>
              <a:spLocks noChangeArrowheads="1"/>
            </p:cNvSpPr>
            <p:nvPr/>
          </p:nvSpPr>
          <p:spPr bwMode="auto">
            <a:xfrm>
              <a:off x="4320" y="37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6" name="Oval 95"/>
            <p:cNvSpPr>
              <a:spLocks noChangeArrowheads="1"/>
            </p:cNvSpPr>
            <p:nvPr/>
          </p:nvSpPr>
          <p:spPr bwMode="auto">
            <a:xfrm>
              <a:off x="3936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7" name="Oval 96"/>
            <p:cNvSpPr>
              <a:spLocks noChangeArrowheads="1"/>
            </p:cNvSpPr>
            <p:nvPr/>
          </p:nvSpPr>
          <p:spPr bwMode="auto">
            <a:xfrm>
              <a:off x="460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8" name="Oval 97"/>
            <p:cNvSpPr>
              <a:spLocks noChangeArrowheads="1"/>
            </p:cNvSpPr>
            <p:nvPr/>
          </p:nvSpPr>
          <p:spPr bwMode="auto">
            <a:xfrm>
              <a:off x="4128" y="37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9" name="Oval 98"/>
            <p:cNvSpPr>
              <a:spLocks noChangeArrowheads="1"/>
            </p:cNvSpPr>
            <p:nvPr/>
          </p:nvSpPr>
          <p:spPr bwMode="auto">
            <a:xfrm>
              <a:off x="4464" y="34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0" name="Oval 99"/>
            <p:cNvSpPr>
              <a:spLocks noChangeArrowheads="1"/>
            </p:cNvSpPr>
            <p:nvPr/>
          </p:nvSpPr>
          <p:spPr bwMode="auto">
            <a:xfrm>
              <a:off x="4752" y="326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1" name="Oval 100"/>
            <p:cNvSpPr>
              <a:spLocks noChangeArrowheads="1"/>
            </p:cNvSpPr>
            <p:nvPr/>
          </p:nvSpPr>
          <p:spPr bwMode="auto">
            <a:xfrm>
              <a:off x="3744" y="384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2" name="Oval 101"/>
            <p:cNvSpPr>
              <a:spLocks noChangeArrowheads="1"/>
            </p:cNvSpPr>
            <p:nvPr/>
          </p:nvSpPr>
          <p:spPr bwMode="auto">
            <a:xfrm>
              <a:off x="4320" y="37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3" name="Oval 102"/>
            <p:cNvSpPr>
              <a:spLocks noChangeArrowheads="1"/>
            </p:cNvSpPr>
            <p:nvPr/>
          </p:nvSpPr>
          <p:spPr bwMode="auto">
            <a:xfrm>
              <a:off x="4800" y="384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" name="Oval 103"/>
            <p:cNvSpPr>
              <a:spLocks noChangeArrowheads="1"/>
            </p:cNvSpPr>
            <p:nvPr/>
          </p:nvSpPr>
          <p:spPr bwMode="auto">
            <a:xfrm>
              <a:off x="3888" y="37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5" name="Oval 104"/>
            <p:cNvSpPr>
              <a:spLocks noChangeArrowheads="1"/>
            </p:cNvSpPr>
            <p:nvPr/>
          </p:nvSpPr>
          <p:spPr bwMode="auto">
            <a:xfrm>
              <a:off x="4848" y="37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6" name="Oval 105"/>
            <p:cNvSpPr>
              <a:spLocks noChangeArrowheads="1"/>
            </p:cNvSpPr>
            <p:nvPr/>
          </p:nvSpPr>
          <p:spPr bwMode="auto">
            <a:xfrm>
              <a:off x="4416" y="384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7" name="Oval 106"/>
            <p:cNvSpPr>
              <a:spLocks noChangeArrowheads="1"/>
            </p:cNvSpPr>
            <p:nvPr/>
          </p:nvSpPr>
          <p:spPr bwMode="auto">
            <a:xfrm>
              <a:off x="4800" y="360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8" name="Oval 107"/>
            <p:cNvSpPr>
              <a:spLocks noChangeArrowheads="1"/>
            </p:cNvSpPr>
            <p:nvPr/>
          </p:nvSpPr>
          <p:spPr bwMode="auto">
            <a:xfrm>
              <a:off x="4128" y="350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9" name="Oval 108"/>
            <p:cNvSpPr>
              <a:spLocks noChangeArrowheads="1"/>
            </p:cNvSpPr>
            <p:nvPr/>
          </p:nvSpPr>
          <p:spPr bwMode="auto">
            <a:xfrm>
              <a:off x="4224" y="336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0" name="Oval 109"/>
            <p:cNvSpPr>
              <a:spLocks noChangeArrowheads="1"/>
            </p:cNvSpPr>
            <p:nvPr/>
          </p:nvSpPr>
          <p:spPr bwMode="auto">
            <a:xfrm>
              <a:off x="3600" y="360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1" name="Line 110"/>
            <p:cNvSpPr>
              <a:spLocks noChangeShapeType="1"/>
            </p:cNvSpPr>
            <p:nvPr/>
          </p:nvSpPr>
          <p:spPr bwMode="auto">
            <a:xfrm>
              <a:off x="3552" y="3168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302" name="Line 111"/>
            <p:cNvSpPr>
              <a:spLocks noChangeShapeType="1"/>
            </p:cNvSpPr>
            <p:nvPr/>
          </p:nvSpPr>
          <p:spPr bwMode="auto">
            <a:xfrm>
              <a:off x="4896" y="3168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303" name="Oval 112"/>
            <p:cNvSpPr>
              <a:spLocks noChangeArrowheads="1"/>
            </p:cNvSpPr>
            <p:nvPr/>
          </p:nvSpPr>
          <p:spPr bwMode="auto">
            <a:xfrm>
              <a:off x="3552" y="32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4" name="Freeform 113"/>
            <p:cNvSpPr>
              <a:spLocks/>
            </p:cNvSpPr>
            <p:nvPr/>
          </p:nvSpPr>
          <p:spPr bwMode="auto">
            <a:xfrm>
              <a:off x="3552" y="3216"/>
              <a:ext cx="1344" cy="448"/>
            </a:xfrm>
            <a:custGeom>
              <a:avLst/>
              <a:gdLst>
                <a:gd name="T0" fmla="*/ 0 w 1344"/>
                <a:gd name="T1" fmla="*/ 0 h 448"/>
                <a:gd name="T2" fmla="*/ 336 w 1344"/>
                <a:gd name="T3" fmla="*/ 96 h 448"/>
                <a:gd name="T4" fmla="*/ 528 w 1344"/>
                <a:gd name="T5" fmla="*/ 288 h 448"/>
                <a:gd name="T6" fmla="*/ 864 w 1344"/>
                <a:gd name="T7" fmla="*/ 288 h 448"/>
                <a:gd name="T8" fmla="*/ 960 w 1344"/>
                <a:gd name="T9" fmla="*/ 432 h 448"/>
                <a:gd name="T10" fmla="*/ 1200 w 1344"/>
                <a:gd name="T11" fmla="*/ 384 h 448"/>
                <a:gd name="T12" fmla="*/ 1344 w 1344"/>
                <a:gd name="T13" fmla="*/ 432 h 4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44"/>
                <a:gd name="T22" fmla="*/ 0 h 448"/>
                <a:gd name="T23" fmla="*/ 1344 w 1344"/>
                <a:gd name="T24" fmla="*/ 448 h 4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44" h="448">
                  <a:moveTo>
                    <a:pt x="0" y="0"/>
                  </a:moveTo>
                  <a:cubicBezTo>
                    <a:pt x="124" y="24"/>
                    <a:pt x="248" y="48"/>
                    <a:pt x="336" y="96"/>
                  </a:cubicBezTo>
                  <a:cubicBezTo>
                    <a:pt x="424" y="144"/>
                    <a:pt x="440" y="256"/>
                    <a:pt x="528" y="288"/>
                  </a:cubicBezTo>
                  <a:cubicBezTo>
                    <a:pt x="616" y="320"/>
                    <a:pt x="792" y="264"/>
                    <a:pt x="864" y="288"/>
                  </a:cubicBezTo>
                  <a:cubicBezTo>
                    <a:pt x="936" y="312"/>
                    <a:pt x="904" y="416"/>
                    <a:pt x="960" y="432"/>
                  </a:cubicBezTo>
                  <a:cubicBezTo>
                    <a:pt x="1016" y="448"/>
                    <a:pt x="1136" y="384"/>
                    <a:pt x="1200" y="384"/>
                  </a:cubicBezTo>
                  <a:cubicBezTo>
                    <a:pt x="1264" y="384"/>
                    <a:pt x="1320" y="416"/>
                    <a:pt x="1344" y="432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201" name="Rectangle 1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   .</a:t>
            </a:r>
          </a:p>
        </p:txBody>
      </p:sp>
      <p:sp>
        <p:nvSpPr>
          <p:cNvPr id="8202" name="Rectangle 12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Method 1: Analytical Integration (by hand)</a:t>
            </a:r>
          </a:p>
          <a:p>
            <a:r>
              <a:rPr lang="en-US" sz="2400" dirty="0"/>
              <a:t>Method 2: Quadrature (numerical)</a:t>
            </a:r>
          </a:p>
          <a:p>
            <a:r>
              <a:rPr lang="en-US" sz="2400" dirty="0"/>
              <a:t>Method 3: MC -- random sampling the area enclosed by a&lt;x&lt;b and 0&lt;y&lt;max (p(x))</a:t>
            </a:r>
          </a:p>
          <a:p>
            <a:endParaRPr lang="en-US" sz="2000" dirty="0"/>
          </a:p>
        </p:txBody>
      </p:sp>
      <p:grpSp>
        <p:nvGrpSpPr>
          <p:cNvPr id="8203" name="Group 122"/>
          <p:cNvGrpSpPr>
            <a:grpSpLocks/>
          </p:cNvGrpSpPr>
          <p:nvPr/>
        </p:nvGrpSpPr>
        <p:grpSpPr bwMode="auto">
          <a:xfrm>
            <a:off x="889000" y="3241771"/>
            <a:ext cx="7564438" cy="1382712"/>
            <a:chOff x="560" y="2155"/>
            <a:chExt cx="4765" cy="871"/>
          </a:xfrm>
        </p:grpSpPr>
        <p:graphicFrame>
          <p:nvGraphicFramePr>
            <p:cNvPr id="8195" name="Object 1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481900"/>
                </p:ext>
              </p:extLst>
            </p:nvPr>
          </p:nvGraphicFramePr>
          <p:xfrm>
            <a:off x="560" y="2155"/>
            <a:ext cx="4765" cy="8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" name="Equation" r:id="rId6" imgW="2565400" imgH="469900" progId="Equation.3">
                    <p:embed/>
                  </p:oleObj>
                </mc:Choice>
                <mc:Fallback>
                  <p:oleObj name="Equation" r:id="rId6" imgW="25654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0" y="2155"/>
                          <a:ext cx="4765" cy="8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4" name="Oval 116"/>
            <p:cNvSpPr>
              <a:spLocks noChangeArrowheads="1"/>
            </p:cNvSpPr>
            <p:nvPr/>
          </p:nvSpPr>
          <p:spPr bwMode="auto">
            <a:xfrm>
              <a:off x="4544" y="228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5" name="Oval 117"/>
            <p:cNvSpPr>
              <a:spLocks noChangeArrowheads="1"/>
            </p:cNvSpPr>
            <p:nvPr/>
          </p:nvSpPr>
          <p:spPr bwMode="auto">
            <a:xfrm>
              <a:off x="4256" y="267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6" name="Oval 118"/>
            <p:cNvSpPr>
              <a:spLocks noChangeArrowheads="1"/>
            </p:cNvSpPr>
            <p:nvPr/>
          </p:nvSpPr>
          <p:spPr bwMode="auto">
            <a:xfrm>
              <a:off x="4880" y="2671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942192"/>
              </p:ext>
            </p:extLst>
          </p:nvPr>
        </p:nvGraphicFramePr>
        <p:xfrm>
          <a:off x="8119689" y="5602477"/>
          <a:ext cx="685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Equation" r:id="rId8" imgW="685800" imgH="203200" progId="Equation.3">
                  <p:embed/>
                </p:oleObj>
              </mc:Choice>
              <mc:Fallback>
                <p:oleObj name="Equation" r:id="rId8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19689" y="5602477"/>
                        <a:ext cx="685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359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   .</a:t>
            </a:r>
          </a:p>
        </p:txBody>
      </p:sp>
      <p:sp>
        <p:nvSpPr>
          <p:cNvPr id="92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Intuitively:</a:t>
            </a:r>
          </a:p>
        </p:txBody>
      </p:sp>
      <p:grpSp>
        <p:nvGrpSpPr>
          <p:cNvPr id="9226" name="Group 4"/>
          <p:cNvGrpSpPr>
            <a:grpSpLocks/>
          </p:cNvGrpSpPr>
          <p:nvPr/>
        </p:nvGrpSpPr>
        <p:grpSpPr bwMode="auto">
          <a:xfrm>
            <a:off x="652463" y="2487613"/>
            <a:ext cx="7564437" cy="1420812"/>
            <a:chOff x="560" y="2143"/>
            <a:chExt cx="4765" cy="895"/>
          </a:xfrm>
        </p:grpSpPr>
        <p:graphicFrame>
          <p:nvGraphicFramePr>
            <p:cNvPr id="9220" name="Object 5"/>
            <p:cNvGraphicFramePr>
              <a:graphicFrameLocks noChangeAspect="1"/>
            </p:cNvGraphicFramePr>
            <p:nvPr/>
          </p:nvGraphicFramePr>
          <p:xfrm>
            <a:off x="560" y="2143"/>
            <a:ext cx="4765" cy="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" name="Equation" r:id="rId3" imgW="2565360" imgH="482400" progId="Equation.3">
                    <p:embed/>
                  </p:oleObj>
                </mc:Choice>
                <mc:Fallback>
                  <p:oleObj name="Equation" r:id="rId3" imgW="2565360" imgH="48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0" y="2143"/>
                          <a:ext cx="4765" cy="8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7" name="Oval 6"/>
            <p:cNvSpPr>
              <a:spLocks noChangeArrowheads="1"/>
            </p:cNvSpPr>
            <p:nvPr/>
          </p:nvSpPr>
          <p:spPr bwMode="auto">
            <a:xfrm>
              <a:off x="4544" y="228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8" name="Oval 7"/>
            <p:cNvSpPr>
              <a:spLocks noChangeArrowheads="1"/>
            </p:cNvSpPr>
            <p:nvPr/>
          </p:nvSpPr>
          <p:spPr bwMode="auto">
            <a:xfrm>
              <a:off x="4256" y="267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9" name="Oval 8"/>
            <p:cNvSpPr>
              <a:spLocks noChangeArrowheads="1"/>
            </p:cNvSpPr>
            <p:nvPr/>
          </p:nvSpPr>
          <p:spPr bwMode="auto">
            <a:xfrm>
              <a:off x="4880" y="2671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921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242680"/>
              </p:ext>
            </p:extLst>
          </p:nvPr>
        </p:nvGraphicFramePr>
        <p:xfrm>
          <a:off x="1962150" y="4110038"/>
          <a:ext cx="650240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Equation" r:id="rId5" imgW="2171700" imgH="317500" progId="Equation.3">
                  <p:embed/>
                </p:oleObj>
              </mc:Choice>
              <mc:Fallback>
                <p:oleObj name="Equation" r:id="rId5" imgW="21717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4110038"/>
                        <a:ext cx="6502400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062217"/>
              </p:ext>
            </p:extLst>
          </p:nvPr>
        </p:nvGraphicFramePr>
        <p:xfrm>
          <a:off x="6519863" y="274638"/>
          <a:ext cx="183515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Equation" r:id="rId7" imgW="622080" imgH="330120" progId="Equation.3">
                  <p:embed/>
                </p:oleObj>
              </mc:Choice>
              <mc:Fallback>
                <p:oleObj name="Equation" r:id="rId7" imgW="62208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9863" y="274638"/>
                        <a:ext cx="1835150" cy="97313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383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685800" y="1563688"/>
            <a:ext cx="5545138" cy="46085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ja-JP" sz="2400" b="1" dirty="0">
                <a:solidFill>
                  <a:srgbClr val="000099"/>
                </a:solidFill>
              </a:rPr>
              <a:t>Integrate a function over a complicated domain</a:t>
            </a:r>
          </a:p>
          <a:p>
            <a:pPr lvl="1">
              <a:lnSpc>
                <a:spcPct val="90000"/>
              </a:lnSpc>
            </a:pPr>
            <a:r>
              <a:rPr kumimoji="1" lang="en-US" altLang="ja-JP" sz="2000" b="1" dirty="0">
                <a:solidFill>
                  <a:srgbClr val="333333"/>
                </a:solidFill>
              </a:rPr>
              <a:t>D: complicated </a:t>
            </a:r>
            <a:r>
              <a:rPr kumimoji="1" lang="en-US" altLang="ja-JP" sz="2000" b="1" dirty="0">
                <a:solidFill>
                  <a:srgbClr val="000000"/>
                </a:solidFill>
              </a:rPr>
              <a:t>domain.</a:t>
            </a:r>
          </a:p>
          <a:p>
            <a:pPr lvl="1">
              <a:lnSpc>
                <a:spcPct val="90000"/>
              </a:lnSpc>
            </a:pPr>
            <a:r>
              <a:rPr kumimoji="1" lang="en-US" altLang="ja-JP" sz="2000" b="1" dirty="0">
                <a:solidFill>
                  <a:srgbClr val="000000"/>
                </a:solidFill>
              </a:rPr>
              <a:t>D’: Simple domain, superset of D.</a:t>
            </a:r>
          </a:p>
          <a:p>
            <a:pPr>
              <a:lnSpc>
                <a:spcPct val="90000"/>
              </a:lnSpc>
            </a:pPr>
            <a:r>
              <a:rPr kumimoji="1" lang="en-US" altLang="ja-JP" sz="2400" b="1" dirty="0">
                <a:solidFill>
                  <a:srgbClr val="000099"/>
                </a:solidFill>
              </a:rPr>
              <a:t>Pick random points over D’</a:t>
            </a:r>
            <a:r>
              <a:rPr kumimoji="1" lang="en-US" altLang="ja-JP" sz="2400" b="1" dirty="0">
                <a:solidFill>
                  <a:srgbClr val="000000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kumimoji="1" lang="en-US" altLang="ja-JP" sz="2400" b="1" dirty="0">
                <a:solidFill>
                  <a:srgbClr val="000000"/>
                </a:solidFill>
              </a:rPr>
              <a:t>Counting: N: points over D</a:t>
            </a:r>
          </a:p>
          <a:p>
            <a:pPr>
              <a:lnSpc>
                <a:spcPct val="90000"/>
              </a:lnSpc>
            </a:pPr>
            <a:r>
              <a:rPr kumimoji="1" lang="en-US" altLang="ja-JP" sz="2400" b="1" dirty="0">
                <a:solidFill>
                  <a:srgbClr val="000000"/>
                </a:solidFill>
              </a:rPr>
              <a:t>	           N’: points over D’ </a:t>
            </a:r>
            <a:endParaRPr lang="en-US" sz="2400" dirty="0"/>
          </a:p>
        </p:txBody>
      </p:sp>
      <p:grpSp>
        <p:nvGrpSpPr>
          <p:cNvPr id="12295" name="Group 29"/>
          <p:cNvGrpSpPr>
            <a:grpSpLocks/>
          </p:cNvGrpSpPr>
          <p:nvPr/>
        </p:nvGrpSpPr>
        <p:grpSpPr bwMode="auto">
          <a:xfrm>
            <a:off x="5695950" y="1563688"/>
            <a:ext cx="2560638" cy="2227262"/>
            <a:chOff x="3845" y="700"/>
            <a:chExt cx="1613" cy="1403"/>
          </a:xfrm>
        </p:grpSpPr>
        <p:pic>
          <p:nvPicPr>
            <p:cNvPr id="1230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" y="772"/>
              <a:ext cx="1585" cy="1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6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" y="1515"/>
              <a:ext cx="35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7" name="Rectangle 6"/>
            <p:cNvSpPr>
              <a:spLocks noChangeArrowheads="1"/>
            </p:cNvSpPr>
            <p:nvPr/>
          </p:nvSpPr>
          <p:spPr bwMode="auto">
            <a:xfrm>
              <a:off x="4834" y="1671"/>
              <a:ext cx="27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ja-JP" sz="2800" b="1" i="1" dirty="0">
                  <a:solidFill>
                    <a:srgbClr val="333333"/>
                  </a:solidFill>
                  <a:latin typeface="Century Gothic" charset="0"/>
                  <a:cs typeface="ＭＳ Ｐゴシック" charset="0"/>
                </a:rPr>
                <a:t>D</a:t>
              </a:r>
            </a:p>
          </p:txBody>
        </p:sp>
        <p:sp>
          <p:nvSpPr>
            <p:cNvPr id="12308" name="Rectangle 7"/>
            <p:cNvSpPr>
              <a:spLocks noChangeArrowheads="1"/>
            </p:cNvSpPr>
            <p:nvPr/>
          </p:nvSpPr>
          <p:spPr bwMode="auto">
            <a:xfrm>
              <a:off x="3963" y="700"/>
              <a:ext cx="14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ja-JP" b="1" i="1">
                  <a:solidFill>
                    <a:srgbClr val="333333"/>
                  </a:solidFill>
                  <a:latin typeface="Century Gothic" charset="0"/>
                  <a:cs typeface="ＭＳ Ｐゴシック" charset="0"/>
                </a:rPr>
                <a:t>D’: </a:t>
              </a:r>
              <a:r>
                <a:rPr kumimoji="1" lang="en-US" altLang="ja-JP" b="1">
                  <a:solidFill>
                    <a:srgbClr val="333333"/>
                  </a:solidFill>
                  <a:latin typeface="Century Gothic" charset="0"/>
                  <a:cs typeface="ＭＳ Ｐゴシック" charset="0"/>
                </a:rPr>
                <a:t>rectangular</a:t>
              </a:r>
            </a:p>
          </p:txBody>
        </p:sp>
      </p:grpSp>
      <p:grpSp>
        <p:nvGrpSpPr>
          <p:cNvPr id="12296" name="Group 28"/>
          <p:cNvGrpSpPr>
            <a:grpSpLocks/>
          </p:cNvGrpSpPr>
          <p:nvPr/>
        </p:nvGrpSpPr>
        <p:grpSpPr bwMode="auto">
          <a:xfrm>
            <a:off x="5865813" y="3733800"/>
            <a:ext cx="2495550" cy="2667000"/>
            <a:chOff x="3912" y="2209"/>
            <a:chExt cx="1572" cy="1680"/>
          </a:xfrm>
        </p:grpSpPr>
        <p:grpSp>
          <p:nvGrpSpPr>
            <p:cNvPr id="12298" name="Group 8"/>
            <p:cNvGrpSpPr>
              <a:grpSpLocks/>
            </p:cNvGrpSpPr>
            <p:nvPr/>
          </p:nvGrpSpPr>
          <p:grpSpPr bwMode="auto">
            <a:xfrm>
              <a:off x="3912" y="2463"/>
              <a:ext cx="1442" cy="1426"/>
              <a:chOff x="4249" y="2332"/>
              <a:chExt cx="1562" cy="1426"/>
            </a:xfrm>
          </p:grpSpPr>
          <p:pic>
            <p:nvPicPr>
              <p:cNvPr id="12303" name="Picture 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7" y="2334"/>
                <a:ext cx="1470" cy="1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04" name="Rectangle 10"/>
              <p:cNvSpPr>
                <a:spLocks noChangeArrowheads="1"/>
              </p:cNvSpPr>
              <p:nvPr/>
            </p:nvSpPr>
            <p:spPr bwMode="auto">
              <a:xfrm>
                <a:off x="4249" y="2332"/>
                <a:ext cx="1562" cy="14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2299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2" y="2590"/>
              <a:ext cx="33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0" name="Rectangle 12"/>
            <p:cNvSpPr>
              <a:spLocks noChangeArrowheads="1"/>
            </p:cNvSpPr>
            <p:nvPr/>
          </p:nvSpPr>
          <p:spPr bwMode="auto">
            <a:xfrm>
              <a:off x="4891" y="3300"/>
              <a:ext cx="206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ja-JP" sz="1600" b="1" i="1">
                  <a:solidFill>
                    <a:srgbClr val="333333"/>
                  </a:solidFill>
                  <a:latin typeface="Century Gothic" charset="0"/>
                  <a:cs typeface="ＭＳ Ｐゴシック" charset="0"/>
                </a:rPr>
                <a:t>D</a:t>
              </a:r>
            </a:p>
          </p:txBody>
        </p:sp>
        <p:sp>
          <p:nvSpPr>
            <p:cNvPr id="12301" name="Line 13"/>
            <p:cNvSpPr>
              <a:spLocks noChangeShapeType="1"/>
            </p:cNvSpPr>
            <p:nvPr/>
          </p:nvSpPr>
          <p:spPr bwMode="auto">
            <a:xfrm flipH="1">
              <a:off x="5034" y="2880"/>
              <a:ext cx="231" cy="1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302" name="Rectangle 14"/>
            <p:cNvSpPr>
              <a:spLocks noChangeArrowheads="1"/>
            </p:cNvSpPr>
            <p:nvPr/>
          </p:nvSpPr>
          <p:spPr bwMode="auto">
            <a:xfrm>
              <a:off x="4010" y="2209"/>
              <a:ext cx="9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ja-JP" b="1" i="1">
                  <a:solidFill>
                    <a:srgbClr val="333333"/>
                  </a:solidFill>
                  <a:latin typeface="Century Gothic" charset="0"/>
                  <a:cs typeface="ＭＳ Ｐゴシック" charset="0"/>
                </a:rPr>
                <a:t>D’: </a:t>
              </a:r>
              <a:r>
                <a:rPr kumimoji="1" lang="en-US" altLang="ja-JP" b="1">
                  <a:solidFill>
                    <a:srgbClr val="333333"/>
                  </a:solidFill>
                  <a:latin typeface="Century Gothic" charset="0"/>
                  <a:cs typeface="ＭＳ Ｐゴシック" charset="0"/>
                </a:rPr>
                <a:t>circle</a:t>
              </a:r>
            </a:p>
          </p:txBody>
        </p:sp>
      </p:grpSp>
      <p:sp>
        <p:nvSpPr>
          <p:cNvPr id="12297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Integration</a:t>
            </a:r>
          </a:p>
        </p:txBody>
      </p:sp>
      <p:graphicFrame>
        <p:nvGraphicFramePr>
          <p:cNvPr id="12290" name="Object 27"/>
          <p:cNvGraphicFramePr>
            <a:graphicFrameLocks noChangeAspect="1"/>
          </p:cNvGraphicFramePr>
          <p:nvPr/>
        </p:nvGraphicFramePr>
        <p:xfrm>
          <a:off x="1398588" y="4819650"/>
          <a:ext cx="3008312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Equation" r:id="rId8" imgW="965160" imgH="431640" progId="Equation.3">
                  <p:embed/>
                </p:oleObj>
              </mc:Choice>
              <mc:Fallback>
                <p:oleObj name="Equation" r:id="rId8" imgW="965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4819650"/>
                        <a:ext cx="3008312" cy="1346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4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83675" y="1417638"/>
            <a:ext cx="5613400" cy="4754562"/>
          </a:xfrm>
        </p:spPr>
        <p:txBody>
          <a:bodyPr/>
          <a:lstStyle/>
          <a:p>
            <a:r>
              <a:rPr kumimoji="1" lang="en-US" altLang="ja-JP" sz="2400" dirty="0">
                <a:solidFill>
                  <a:srgbClr val="1C1C1C"/>
                </a:solidFill>
              </a:rPr>
              <a:t>The probability of a random point lying inside the unit circle:</a:t>
            </a:r>
          </a:p>
          <a:p>
            <a:endParaRPr kumimoji="1" lang="en-US" altLang="ja-JP" sz="2400" dirty="0">
              <a:solidFill>
                <a:srgbClr val="1C1C1C"/>
              </a:solidFill>
            </a:endParaRPr>
          </a:p>
          <a:p>
            <a:endParaRPr kumimoji="1" lang="en-US" altLang="ja-JP" sz="2400" dirty="0">
              <a:solidFill>
                <a:srgbClr val="1C1C1C"/>
              </a:solidFill>
            </a:endParaRPr>
          </a:p>
          <a:p>
            <a:endParaRPr kumimoji="1" lang="en-US" altLang="ja-JP" sz="2400" dirty="0">
              <a:solidFill>
                <a:srgbClr val="1C1C1C"/>
              </a:solidFill>
            </a:endParaRPr>
          </a:p>
          <a:p>
            <a:r>
              <a:rPr kumimoji="1" lang="en-US" altLang="ja-JP" sz="2400" dirty="0">
                <a:solidFill>
                  <a:srgbClr val="1C1C1C"/>
                </a:solidFill>
              </a:rPr>
              <a:t>If pick a random point </a:t>
            </a:r>
            <a:r>
              <a:rPr kumimoji="1" lang="en-US" altLang="ja-JP" sz="2400" b="1" i="1" dirty="0">
                <a:solidFill>
                  <a:srgbClr val="1C1C1C"/>
                </a:solidFill>
              </a:rPr>
              <a:t>N</a:t>
            </a:r>
            <a:r>
              <a:rPr kumimoji="1" lang="en-US" altLang="ja-JP" sz="2400" dirty="0">
                <a:solidFill>
                  <a:srgbClr val="1C1C1C"/>
                </a:solidFill>
              </a:rPr>
              <a:t> times and </a:t>
            </a:r>
            <a:r>
              <a:rPr kumimoji="1" lang="en-US" altLang="ja-JP" sz="2400" b="1" i="1" dirty="0">
                <a:solidFill>
                  <a:srgbClr val="1C1C1C"/>
                </a:solidFill>
              </a:rPr>
              <a:t>M</a:t>
            </a:r>
            <a:r>
              <a:rPr kumimoji="1" lang="en-US" altLang="ja-JP" sz="2400" dirty="0">
                <a:solidFill>
                  <a:srgbClr val="1C1C1C"/>
                </a:solidFill>
              </a:rPr>
              <a:t> of those times the point lies inside the unit circle:</a:t>
            </a:r>
          </a:p>
          <a:p>
            <a:r>
              <a:rPr kumimoji="1" lang="en-US" altLang="ja-JP" sz="2400" dirty="0">
                <a:solidFill>
                  <a:srgbClr val="1C1C1C"/>
                </a:solidFill>
              </a:rPr>
              <a:t>If </a:t>
            </a:r>
            <a:r>
              <a:rPr kumimoji="1" lang="en-US" altLang="ja-JP" sz="2400" b="1" i="1" dirty="0">
                <a:solidFill>
                  <a:srgbClr val="1C1C1C"/>
                </a:solidFill>
              </a:rPr>
              <a:t>N</a:t>
            </a:r>
            <a:r>
              <a:rPr kumimoji="1" lang="en-US" altLang="ja-JP" sz="2400" dirty="0">
                <a:solidFill>
                  <a:srgbClr val="1C1C1C"/>
                </a:solidFill>
              </a:rPr>
              <a:t> becomes very large,      </a:t>
            </a:r>
          </a:p>
          <a:p>
            <a:endParaRPr kumimoji="1" lang="en-US" sz="2400" dirty="0">
              <a:solidFill>
                <a:srgbClr val="1C1C1C"/>
              </a:solidFill>
            </a:endParaRPr>
          </a:p>
        </p:txBody>
      </p:sp>
      <p:pic>
        <p:nvPicPr>
          <p:cNvPr id="4608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4" y="1486088"/>
            <a:ext cx="3323572" cy="30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6213475" y="3794125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ja-JP" sz="2000" b="1">
                <a:solidFill>
                  <a:srgbClr val="5F5F5F"/>
                </a:solidFill>
                <a:cs typeface="ＭＳ Ｐゴシック" charset="0"/>
              </a:rPr>
              <a:t>N</a:t>
            </a:r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6667500" y="3287713"/>
            <a:ext cx="390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ja-JP" sz="2000" b="1">
                <a:solidFill>
                  <a:srgbClr val="333333"/>
                </a:solidFill>
                <a:cs typeface="ＭＳ Ｐゴシック" charset="0"/>
              </a:rPr>
              <a:t>M</a:t>
            </a: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7302500" y="2413000"/>
            <a:ext cx="6048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ja-JP" sz="2000" b="1" i="1">
                <a:solidFill>
                  <a:srgbClr val="333333"/>
                </a:solidFill>
                <a:cs typeface="ＭＳ Ｐゴシック" charset="0"/>
              </a:rPr>
              <a:t>(x,y)</a:t>
            </a:r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 flipH="1">
            <a:off x="7202488" y="2762250"/>
            <a:ext cx="433387" cy="404813"/>
          </a:xfrm>
          <a:prstGeom prst="line">
            <a:avLst/>
          </a:prstGeom>
          <a:noFill/>
          <a:ln w="19050">
            <a:solidFill>
              <a:srgbClr val="333333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095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>
                <a:latin typeface="Symbol" charset="0"/>
              </a:rPr>
              <a:t>p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/>
              <a:t>using Monte Carlo</a:t>
            </a:r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290300"/>
              </p:ext>
            </p:extLst>
          </p:nvPr>
        </p:nvGraphicFramePr>
        <p:xfrm>
          <a:off x="156326" y="2239963"/>
          <a:ext cx="5627688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Equation" r:id="rId5" imgW="1879600" imgH="482600" progId="Equation.3">
                  <p:embed/>
                </p:oleObj>
              </mc:Choice>
              <mc:Fallback>
                <p:oleObj name="Equation" r:id="rId5" imgW="1879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26" y="2239963"/>
                        <a:ext cx="5627688" cy="144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0300"/>
              </p:ext>
            </p:extLst>
          </p:nvPr>
        </p:nvGraphicFramePr>
        <p:xfrm>
          <a:off x="1642409" y="5390963"/>
          <a:ext cx="163830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" name="Equation" r:id="rId7" imgW="546100" imgH="406400" progId="Equation.3">
                  <p:embed/>
                </p:oleObj>
              </mc:Choice>
              <mc:Fallback>
                <p:oleObj name="Equation" r:id="rId7" imgW="5461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2409" y="5390963"/>
                        <a:ext cx="1638300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36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</a:rPr>
              <a:t>Estimating </a:t>
            </a:r>
            <a:r>
              <a:rPr lang="en-US" dirty="0">
                <a:latin typeface="Symbol" charset="0"/>
              </a:rPr>
              <a:t>p</a:t>
            </a:r>
            <a:r>
              <a:rPr lang="en-US" dirty="0">
                <a:latin typeface="Times New Roman" charset="0"/>
              </a:rPr>
              <a:t> using Monte Carlo</a:t>
            </a:r>
          </a:p>
        </p:txBody>
      </p:sp>
      <p:sp>
        <p:nvSpPr>
          <p:cNvPr id="47113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5041153" cy="3913094"/>
          </a:xfrm>
        </p:spPr>
        <p:txBody>
          <a:bodyPr>
            <a:normAutofit/>
          </a:bodyPr>
          <a:lstStyle/>
          <a:p>
            <a:pPr>
              <a:tabLst>
                <a:tab pos="2974975" algn="r"/>
                <a:tab pos="3657600" algn="l"/>
              </a:tabLst>
            </a:pPr>
            <a:r>
              <a:rPr kumimoji="1" lang="en-US" altLang="ja-JP" sz="2800" b="1" dirty="0">
                <a:solidFill>
                  <a:srgbClr val="333333"/>
                </a:solidFill>
              </a:rPr>
              <a:t>N = 10</a:t>
            </a:r>
            <a:r>
              <a:rPr kumimoji="1" lang="en-US" altLang="ja-JP" sz="2800" b="1" baseline="30000" dirty="0">
                <a:solidFill>
                  <a:srgbClr val="333333"/>
                </a:solidFill>
              </a:rPr>
              <a:t>2 </a:t>
            </a:r>
            <a:r>
              <a:rPr kumimoji="1" lang="en-US" altLang="ja-JP" sz="2800" b="1" dirty="0">
                <a:solidFill>
                  <a:srgbClr val="333333"/>
                </a:solidFill>
              </a:rPr>
              <a:t>	   </a:t>
            </a:r>
            <a:r>
              <a:rPr lang="en-US" sz="2800" dirty="0">
                <a:latin typeface="Symbol" charset="0"/>
              </a:rPr>
              <a:t>p</a:t>
            </a:r>
            <a:r>
              <a:rPr lang="en-US" sz="2800" dirty="0">
                <a:latin typeface="Times New Roman" charset="0"/>
              </a:rPr>
              <a:t> </a:t>
            </a:r>
            <a:r>
              <a:rPr kumimoji="1" lang="en-US" altLang="ja-JP" sz="2800" b="1" dirty="0">
                <a:solidFill>
                  <a:srgbClr val="333333"/>
                </a:solidFill>
              </a:rPr>
              <a:t>≈ 3.28</a:t>
            </a:r>
          </a:p>
          <a:p>
            <a:pPr>
              <a:tabLst>
                <a:tab pos="2974975" algn="r"/>
                <a:tab pos="3657600" algn="l"/>
              </a:tabLst>
            </a:pPr>
            <a:r>
              <a:rPr kumimoji="1" lang="en-US" altLang="ja-JP" sz="2800" b="1" dirty="0">
                <a:solidFill>
                  <a:srgbClr val="333333"/>
                </a:solidFill>
              </a:rPr>
              <a:t>N = 10</a:t>
            </a:r>
            <a:r>
              <a:rPr kumimoji="1" lang="en-US" altLang="ja-JP" sz="2800" b="1" baseline="30000" dirty="0">
                <a:solidFill>
                  <a:srgbClr val="333333"/>
                </a:solidFill>
              </a:rPr>
              <a:t>3</a:t>
            </a:r>
            <a:r>
              <a:rPr kumimoji="1" lang="en-US" altLang="ja-JP" sz="2800" b="1" dirty="0">
                <a:solidFill>
                  <a:srgbClr val="333333"/>
                </a:solidFill>
              </a:rPr>
              <a:t>    </a:t>
            </a:r>
            <a:r>
              <a:rPr lang="en-US" sz="2800" dirty="0">
                <a:latin typeface="Symbol" charset="0"/>
              </a:rPr>
              <a:t>p</a:t>
            </a:r>
            <a:r>
              <a:rPr lang="en-US" sz="2800" dirty="0">
                <a:latin typeface="Times New Roman" charset="0"/>
              </a:rPr>
              <a:t> </a:t>
            </a:r>
            <a:r>
              <a:rPr kumimoji="1" lang="en-US" altLang="ja-JP" sz="2800" b="1" dirty="0">
                <a:solidFill>
                  <a:srgbClr val="333333"/>
                </a:solidFill>
              </a:rPr>
              <a:t>≈ 3.072</a:t>
            </a:r>
          </a:p>
          <a:p>
            <a:pPr>
              <a:tabLst>
                <a:tab pos="2974975" algn="r"/>
                <a:tab pos="3657600" algn="l"/>
              </a:tabLst>
            </a:pPr>
            <a:r>
              <a:rPr kumimoji="1" lang="en-US" altLang="ja-JP" sz="2800" b="1" dirty="0">
                <a:solidFill>
                  <a:srgbClr val="333333"/>
                </a:solidFill>
              </a:rPr>
              <a:t>N = 10</a:t>
            </a:r>
            <a:r>
              <a:rPr kumimoji="1" lang="en-US" altLang="ja-JP" sz="2800" b="1" baseline="30000" dirty="0">
                <a:solidFill>
                  <a:srgbClr val="333333"/>
                </a:solidFill>
              </a:rPr>
              <a:t>4</a:t>
            </a:r>
            <a:r>
              <a:rPr kumimoji="1" lang="en-US" altLang="ja-JP" sz="2800" b="1" dirty="0">
                <a:solidFill>
                  <a:srgbClr val="333333"/>
                </a:solidFill>
              </a:rPr>
              <a:t>	    </a:t>
            </a:r>
            <a:r>
              <a:rPr lang="en-US" sz="2800" dirty="0">
                <a:latin typeface="Symbol" charset="0"/>
              </a:rPr>
              <a:t>p</a:t>
            </a:r>
            <a:r>
              <a:rPr lang="en-US" sz="2800" dirty="0">
                <a:latin typeface="Times New Roman" charset="0"/>
              </a:rPr>
              <a:t> </a:t>
            </a:r>
            <a:r>
              <a:rPr kumimoji="1" lang="en-US" altLang="ja-JP" sz="2800" b="1" dirty="0">
                <a:solidFill>
                  <a:srgbClr val="333333"/>
                </a:solidFill>
              </a:rPr>
              <a:t>≈ 3.126</a:t>
            </a:r>
          </a:p>
          <a:p>
            <a:pPr>
              <a:tabLst>
                <a:tab pos="2974975" algn="r"/>
                <a:tab pos="3657600" algn="l"/>
              </a:tabLst>
            </a:pPr>
            <a:r>
              <a:rPr kumimoji="1" lang="en-US" altLang="ja-JP" sz="2800" b="1" dirty="0">
                <a:solidFill>
                  <a:srgbClr val="333333"/>
                </a:solidFill>
              </a:rPr>
              <a:t>N = 10</a:t>
            </a:r>
            <a:r>
              <a:rPr kumimoji="1" lang="en-US" altLang="ja-JP" sz="2800" b="1" baseline="30000" dirty="0">
                <a:solidFill>
                  <a:srgbClr val="333333"/>
                </a:solidFill>
              </a:rPr>
              <a:t>5      </a:t>
            </a:r>
            <a:r>
              <a:rPr kumimoji="1" lang="en-US" altLang="ja-JP" sz="2800" b="1" dirty="0">
                <a:solidFill>
                  <a:srgbClr val="333333"/>
                </a:solidFill>
              </a:rPr>
              <a:t>	</a:t>
            </a:r>
            <a:r>
              <a:rPr lang="en-US" sz="2800" dirty="0">
                <a:latin typeface="Symbol" charset="0"/>
              </a:rPr>
              <a:t>p</a:t>
            </a:r>
            <a:r>
              <a:rPr lang="en-US" sz="2800" dirty="0">
                <a:latin typeface="Times New Roman" charset="0"/>
              </a:rPr>
              <a:t> </a:t>
            </a:r>
            <a:r>
              <a:rPr kumimoji="1" lang="en-US" altLang="ja-JP" sz="2800" b="1" dirty="0">
                <a:solidFill>
                  <a:srgbClr val="333333"/>
                </a:solidFill>
              </a:rPr>
              <a:t>≈ 3.14928</a:t>
            </a:r>
          </a:p>
          <a:p>
            <a:pPr marL="0" indent="0">
              <a:buNone/>
              <a:tabLst>
                <a:tab pos="2974975" algn="r"/>
                <a:tab pos="3657600" algn="l"/>
              </a:tabLst>
            </a:pP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03421" y="4202388"/>
            <a:ext cx="1860176" cy="2375464"/>
            <a:chOff x="597654" y="4202388"/>
            <a:chExt cx="1860176" cy="23754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654" y="4717676"/>
              <a:ext cx="1860176" cy="186017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903901" y="4202388"/>
              <a:ext cx="12476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800" b="1" dirty="0">
                  <a:solidFill>
                    <a:srgbClr val="333333"/>
                  </a:solidFill>
                </a:rPr>
                <a:t>N = 10</a:t>
              </a:r>
              <a:r>
                <a:rPr kumimoji="1" lang="en-US" altLang="ja-JP" sz="2800" b="1" baseline="30000" dirty="0">
                  <a:solidFill>
                    <a:srgbClr val="333333"/>
                  </a:solidFill>
                </a:rPr>
                <a:t>2 </a:t>
              </a:r>
              <a:endParaRPr lang="en-US" sz="28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89427" y="4202388"/>
            <a:ext cx="1860176" cy="2375464"/>
            <a:chOff x="3107775" y="4202388"/>
            <a:chExt cx="1860176" cy="23754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775" y="4717676"/>
              <a:ext cx="1860176" cy="186017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414022" y="4202388"/>
              <a:ext cx="12476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800" b="1" dirty="0">
                  <a:solidFill>
                    <a:srgbClr val="333333"/>
                  </a:solidFill>
                </a:rPr>
                <a:t>N = 10</a:t>
              </a:r>
              <a:r>
                <a:rPr kumimoji="1" lang="en-US" altLang="ja-JP" sz="2800" b="1" baseline="30000" dirty="0">
                  <a:solidFill>
                    <a:srgbClr val="333333"/>
                  </a:solidFill>
                </a:rPr>
                <a:t>3</a:t>
              </a:r>
              <a:endParaRPr lang="en-US" sz="2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012778" y="4202388"/>
            <a:ext cx="1860176" cy="2375464"/>
            <a:chOff x="5759828" y="4202388"/>
            <a:chExt cx="1860176" cy="237546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9828" y="4717676"/>
              <a:ext cx="1860176" cy="186017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066075" y="4202388"/>
              <a:ext cx="12476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800" b="1" dirty="0">
                  <a:solidFill>
                    <a:srgbClr val="333333"/>
                  </a:solidFill>
                </a:rPr>
                <a:t>N = 10</a:t>
              </a:r>
              <a:r>
                <a:rPr kumimoji="1" lang="en-US" altLang="ja-JP" sz="2800" b="1" baseline="30000" dirty="0">
                  <a:solidFill>
                    <a:srgbClr val="333333"/>
                  </a:solidFill>
                </a:rPr>
                <a:t>4</a:t>
              </a:r>
              <a:endParaRPr lang="en-US" sz="28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647" y="4582877"/>
            <a:ext cx="2071144" cy="207114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439118" y="4224235"/>
            <a:ext cx="1247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800" b="1" dirty="0">
                <a:solidFill>
                  <a:srgbClr val="333333"/>
                </a:solidFill>
              </a:rPr>
              <a:t>N = 10</a:t>
            </a:r>
            <a:r>
              <a:rPr kumimoji="1" lang="en-US" altLang="ja-JP" sz="2800" b="1" baseline="30000" dirty="0">
                <a:solidFill>
                  <a:srgbClr val="333333"/>
                </a:solidFill>
              </a:rPr>
              <a:t>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24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559B-E895-5C4F-BEE3-28E6F564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Do This for Ourselves in 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40D3F-1FB4-C942-ABCE-D4FFCD91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98" y="1417638"/>
            <a:ext cx="7546604" cy="53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9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CF11-2FD5-4C48-9AE2-31B22E91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our R Code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EE2E-3FAB-F449-9E0A-68433ABC6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code monteCarloIntegral1D.R</a:t>
            </a:r>
          </a:p>
          <a:p>
            <a:r>
              <a:rPr lang="en-US" dirty="0"/>
              <a:t>Calculates the Integral in 3 Ways:</a:t>
            </a:r>
          </a:p>
          <a:p>
            <a:pPr lvl="1"/>
            <a:r>
              <a:rPr lang="en-US" dirty="0"/>
              <a:t>By Hand (Calculus)</a:t>
            </a:r>
          </a:p>
          <a:p>
            <a:pPr lvl="1"/>
            <a:r>
              <a:rPr lang="en-US" dirty="0"/>
              <a:t>Numerical Integration (R)</a:t>
            </a:r>
          </a:p>
          <a:p>
            <a:pPr lvl="1"/>
            <a:r>
              <a:rPr lang="en-US" dirty="0"/>
              <a:t>Monte Carlo Integration</a:t>
            </a:r>
          </a:p>
        </p:txBody>
      </p:sp>
    </p:spTree>
    <p:extLst>
      <p:ext uri="{BB962C8B-B14F-4D97-AF65-F5344CB8AC3E}">
        <p14:creationId xmlns:p14="http://schemas.microsoft.com/office/powerpoint/2010/main" val="2252496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prstDash val="sys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5510</TotalTime>
  <Words>632</Words>
  <Application>Microsoft Macintosh PowerPoint</Application>
  <PresentationFormat>On-screen Show (4:3)</PresentationFormat>
  <Paragraphs>88</Paragraphs>
  <Slides>16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Helvetica</vt:lpstr>
      <vt:lpstr>Symbol</vt:lpstr>
      <vt:lpstr>Times New Roman</vt:lpstr>
      <vt:lpstr>Office Theme</vt:lpstr>
      <vt:lpstr>Equation</vt:lpstr>
      <vt:lpstr>Using Random Sampling to Integrate Functions: Monte Carlo Integration</vt:lpstr>
      <vt:lpstr>Monte Carlo Integration</vt:lpstr>
      <vt:lpstr>Simple Example:    .</vt:lpstr>
      <vt:lpstr>Simple Example:    .</vt:lpstr>
      <vt:lpstr>Monte-Carlo Integration</vt:lpstr>
      <vt:lpstr>Estimating p using Monte Carlo</vt:lpstr>
      <vt:lpstr>Estimating p using Monte Carlo</vt:lpstr>
      <vt:lpstr>How Can we Do This for Ourselves in R?</vt:lpstr>
      <vt:lpstr>What does our R Code do?</vt:lpstr>
      <vt:lpstr>R Code</vt:lpstr>
      <vt:lpstr>R Code</vt:lpstr>
      <vt:lpstr>R Code</vt:lpstr>
      <vt:lpstr>R Code</vt:lpstr>
      <vt:lpstr>Plot Output</vt:lpstr>
      <vt:lpstr>Higher Dimensional Sampling</vt:lpstr>
      <vt:lpstr>Lab 07</vt:lpstr>
    </vt:vector>
  </TitlesOfParts>
  <Company>UC Merced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Suzanne Sindi</dc:creator>
  <cp:lastModifiedBy>Suzanne Sindi</cp:lastModifiedBy>
  <cp:revision>248</cp:revision>
  <dcterms:created xsi:type="dcterms:W3CDTF">2018-02-22T04:35:19Z</dcterms:created>
  <dcterms:modified xsi:type="dcterms:W3CDTF">2020-10-22T03:29:50Z</dcterms:modified>
</cp:coreProperties>
</file>